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1"/>
  </p:notesMasterIdLst>
  <p:handoutMasterIdLst>
    <p:handoutMasterId r:id="rId12"/>
  </p:handoutMasterIdLst>
  <p:sldIdLst>
    <p:sldId id="329" r:id="rId3"/>
    <p:sldId id="298" r:id="rId4"/>
    <p:sldId id="332" r:id="rId5"/>
    <p:sldId id="334" r:id="rId6"/>
    <p:sldId id="331" r:id="rId7"/>
    <p:sldId id="326" r:id="rId8"/>
    <p:sldId id="333" r:id="rId9"/>
    <p:sldId id="325" r:id="rId10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548" autoAdjust="0"/>
  </p:normalViewPr>
  <p:slideViewPr>
    <p:cSldViewPr>
      <p:cViewPr varScale="1">
        <p:scale>
          <a:sx n="73" d="100"/>
          <a:sy n="73" d="100"/>
        </p:scale>
        <p:origin x="-7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8C6D8-1333-46C8-9293-D9037C06578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3F598-A8ED-47DA-B8E6-5713FB9E0B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F7CED3-D95F-4240-9360-2E022324691E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FBC57C-1E30-4589-B71C-393681F5C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98C4B-E84D-492C-9F02-DEEBC4862363}" type="slidenum">
              <a:rPr lang="en-US" smtClean="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ea typeface="MS PGothic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Personnel Introductions and 5W1H on potential 2013 MAW being hosted by the Boston Section. </a:t>
            </a: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FBC57C-1E30-4589-B71C-393681F5CB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ED31-FE3E-4D1E-98D2-6E41029C6DBE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900D7-5932-489F-8014-999F0D3F5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F030B-D743-4CC5-870A-FEE73F3D7E1D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055B-6B5D-4BFA-8B75-E6A00B440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A7C1B-D4B9-4B5E-8429-5713882EA975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A207-9A9E-4898-AB58-A1DEB8BE6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3C41F-37F4-4980-B801-5B8ECADF0B43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63F0-5D70-4497-B830-737F59982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15020-9D2A-472D-8742-5333603F186F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C0A07-AED5-4B01-BE88-40A547D76C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E404-AA53-4E0D-A8EA-A2B54DB9B4C2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069D-CC48-4437-A734-CF8BA70BA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BC87E-BF2F-47BE-B0A8-8611707C987F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8A9A-711C-4234-AD5C-56EAD5A59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2FCE8-70AC-475E-AAC3-B895CAA9A045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7132-D70B-4460-AF6C-37FA6866C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82A8-66D8-4236-A86A-E4994E726E81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F7390-D5B6-47ED-B0E1-B414FACC1A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569BA-E521-406B-BB38-47D5B5536BBA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7CC2F-9CC6-43D0-A09F-3111FD8861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AFCEC-8F52-424D-BEE3-1875FA3353FB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F70D5-7F76-42C8-A6C9-DFEAEB1C7B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66A125C7-4960-407F-886A-75E142B258F9}" type="datetimeFigureOut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2B9AFC2-DABA-4F28-A5ED-F84DD1F87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  <p:sldLayoutId id="2147484734" r:id="rId12"/>
    <p:sldLayoutId id="2147484736" r:id="rId13"/>
    <p:sldLayoutId id="2147484737" r:id="rId14"/>
    <p:sldLayoutId id="2147484738" r:id="rId15"/>
    <p:sldLayoutId id="2147484739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BCDDE51F-25D6-4F09-B2AD-B3E081A1AF49}" type="datetime1">
              <a:rPr lang="en-US"/>
              <a:pPr>
                <a:defRPr/>
              </a:pPr>
              <a:t>1/15/2016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CB4D658-CE36-4C7B-9C20-816D4F23C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4" name="Picture 7" descr="IEEE_TAG_BLU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0" r:id="rId1"/>
    <p:sldLayoutId id="2147484741" r:id="rId2"/>
    <p:sldLayoutId id="2147484742" r:id="rId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7"/>
        </a:buBlip>
        <a:defRPr sz="28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ites.ieee.org/ctx/?p=4296" TargetMode="External"/><Relationship Id="rId13" Type="http://schemas.openxmlformats.org/officeDocument/2006/relationships/hyperlink" Target="http://sites.ieee.org/ctx/?p=4311" TargetMode="External"/><Relationship Id="rId3" Type="http://schemas.openxmlformats.org/officeDocument/2006/relationships/hyperlink" Target="http://sites.ieee.org/ctx/?p=4281" TargetMode="External"/><Relationship Id="rId7" Type="http://schemas.openxmlformats.org/officeDocument/2006/relationships/hyperlink" Target="http://sites.ieee.org/ctx/?p=4293" TargetMode="External"/><Relationship Id="rId12" Type="http://schemas.openxmlformats.org/officeDocument/2006/relationships/hyperlink" Target="http://sites.ieee.org/ctx/?p=4308" TargetMode="External"/><Relationship Id="rId2" Type="http://schemas.openxmlformats.org/officeDocument/2006/relationships/hyperlink" Target="http://sites.ieee.org/ctx/?p=427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tes.ieee.org/ctx/?p=4290" TargetMode="External"/><Relationship Id="rId11" Type="http://schemas.openxmlformats.org/officeDocument/2006/relationships/hyperlink" Target="http://sites.ieee.org/ctx/?p=4305" TargetMode="External"/><Relationship Id="rId5" Type="http://schemas.openxmlformats.org/officeDocument/2006/relationships/hyperlink" Target="http://sites.ieee.org/ctx/?p=4287" TargetMode="External"/><Relationship Id="rId10" Type="http://schemas.openxmlformats.org/officeDocument/2006/relationships/hyperlink" Target="http://sites.ieee.org/ctx/?p=4302" TargetMode="External"/><Relationship Id="rId4" Type="http://schemas.openxmlformats.org/officeDocument/2006/relationships/hyperlink" Target="http://sites.ieee.org/ctx/?p=4284" TargetMode="External"/><Relationship Id="rId9" Type="http://schemas.openxmlformats.org/officeDocument/2006/relationships/hyperlink" Target="http://sites.ieee.org/ctx/?p=4299" TargetMode="External"/><Relationship Id="rId14" Type="http://schemas.openxmlformats.org/officeDocument/2006/relationships/hyperlink" Target="http://sites.ieee.org/ctx/?p=427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.atkinson@ieee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7" name="Rectangle 7"/>
          <p:cNvSpPr>
            <a:spLocks noChangeArrowheads="1"/>
          </p:cNvSpPr>
          <p:nvPr/>
        </p:nvSpPr>
        <p:spPr bwMode="auto">
          <a:xfrm>
            <a:off x="457200" y="762000"/>
            <a:ext cx="8001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  <a:t/>
            </a:r>
            <a:br>
              <a:rPr lang="en-US" sz="6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</a:br>
            <a:r>
              <a:rPr lang="en-US" sz="6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  <a:t/>
            </a:r>
            <a:br>
              <a:rPr lang="en-US" sz="6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</a:b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  <a:t/>
            </a:r>
            <a:b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</a:b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  <a:t/>
            </a:r>
            <a:b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</a:b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  <a:t/>
            </a:r>
            <a:b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-112" charset="-128"/>
              </a:rPr>
            </a:b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ＭＳ Ｐゴシック" pitchFamily="-112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95400" y="822325"/>
            <a:ext cx="7162800" cy="16160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IEEE REGION 5</a:t>
            </a:r>
            <a:br>
              <a:rPr lang="en-US" dirty="0" smtClean="0">
                <a:ea typeface="+mj-ea"/>
              </a:rPr>
            </a:br>
            <a:r>
              <a:rPr lang="en-US" sz="3200" dirty="0" smtClean="0">
                <a:ea typeface="+mj-ea"/>
              </a:rPr>
              <a:t>  </a:t>
            </a:r>
            <a:r>
              <a:rPr lang="en-US" dirty="0">
                <a:ea typeface="+mj-ea"/>
              </a:rPr>
              <a:t/>
            </a:r>
            <a:br>
              <a:rPr lang="en-US" dirty="0">
                <a:ea typeface="+mj-ea"/>
              </a:rPr>
            </a:br>
            <a:r>
              <a:rPr lang="en-US" sz="4000" dirty="0" smtClean="0">
                <a:ea typeface="+mj-ea"/>
              </a:rPr>
              <a:t>Report on South Area </a:t>
            </a:r>
            <a:r>
              <a:rPr lang="en-US" sz="4000" dirty="0" smtClean="0">
                <a:ea typeface="+mj-ea"/>
              </a:rPr>
              <a:t>Activities of Interest to Central Texas Section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>
                <a:ea typeface="+mj-ea"/>
              </a:rPr>
              <a:t/>
            </a:r>
            <a:br>
              <a:rPr lang="en-US" dirty="0">
                <a:ea typeface="+mj-ea"/>
              </a:rPr>
            </a:br>
            <a:endParaRPr lang="en-US" dirty="0">
              <a:ea typeface="+mj-ea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343400"/>
            <a:ext cx="8534400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T. Scott Atkinson, </a:t>
            </a:r>
            <a:r>
              <a:rPr lang="en-US" sz="2000" dirty="0" smtClean="0"/>
              <a:t>IEEE LSM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Director North American Region, Communications Society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South </a:t>
            </a:r>
            <a:r>
              <a:rPr lang="en-US" sz="2000" dirty="0" smtClean="0"/>
              <a:t>Area Chair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16 January</a:t>
            </a:r>
            <a:r>
              <a:rPr lang="en-US" sz="2000" dirty="0" smtClean="0"/>
              <a:t> 2016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South Area Goals/Tasks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114800"/>
          </a:xfrm>
        </p:spPr>
        <p:txBody>
          <a:bodyPr/>
          <a:lstStyle/>
          <a:p>
            <a:r>
              <a:rPr lang="en-US" sz="2200" b="1" dirty="0" smtClean="0"/>
              <a:t>Region </a:t>
            </a:r>
            <a:r>
              <a:rPr lang="en-US" sz="2200" b="1" dirty="0" smtClean="0"/>
              <a:t>Student Paper </a:t>
            </a:r>
            <a:r>
              <a:rPr lang="en-US" sz="2200" b="1" dirty="0" smtClean="0"/>
              <a:t>Contest @ Region Meeting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Assess/Promote </a:t>
            </a:r>
            <a:r>
              <a:rPr lang="en-US" sz="2200" b="1" dirty="0" smtClean="0"/>
              <a:t>vitality status of </a:t>
            </a:r>
            <a:r>
              <a:rPr lang="en-US" sz="2200" b="1" dirty="0" smtClean="0"/>
              <a:t>sections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F2F </a:t>
            </a:r>
            <a:r>
              <a:rPr lang="en-US" sz="2200" b="1" dirty="0" smtClean="0"/>
              <a:t>visits to sections for leadership training</a:t>
            </a:r>
          </a:p>
          <a:p>
            <a:pPr lvl="1"/>
            <a:r>
              <a:rPr lang="en-US" sz="1800" dirty="0" smtClean="0"/>
              <a:t>Dallas</a:t>
            </a:r>
          </a:p>
          <a:p>
            <a:pPr lvl="1"/>
            <a:r>
              <a:rPr lang="en-US" sz="1800" dirty="0" smtClean="0"/>
              <a:t>Ft. Worth</a:t>
            </a:r>
          </a:p>
          <a:p>
            <a:pPr lvl="1"/>
            <a:r>
              <a:rPr lang="en-US" sz="1800" dirty="0" smtClean="0"/>
              <a:t>Galveston Bay</a:t>
            </a:r>
          </a:p>
          <a:p>
            <a:pPr lvl="1"/>
            <a:r>
              <a:rPr lang="en-US" sz="1800" dirty="0" smtClean="0"/>
              <a:t>Houston &amp; Freeport Sub-section</a:t>
            </a:r>
            <a:endParaRPr lang="en-US" sz="1800" dirty="0" smtClean="0"/>
          </a:p>
          <a:p>
            <a:pPr lvl="1"/>
            <a:r>
              <a:rPr lang="en-US" sz="1800" dirty="0" smtClean="0"/>
              <a:t>Corpus </a:t>
            </a:r>
            <a:r>
              <a:rPr lang="en-US" sz="1800" dirty="0" smtClean="0"/>
              <a:t>Christi &amp; Rio Grande Sub-Section</a:t>
            </a:r>
            <a:endParaRPr lang="en-US" sz="1800" dirty="0" smtClean="0"/>
          </a:p>
          <a:p>
            <a:pPr lvl="1"/>
            <a:r>
              <a:rPr lang="en-US" sz="1800" dirty="0" smtClean="0"/>
              <a:t>Central Texas (ongoing as home section)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FontTx/>
              <a:buNone/>
            </a:pP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South Area Goals/Tasks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200" b="1" dirty="0" smtClean="0"/>
              <a:t>Participate in R5 Awards </a:t>
            </a:r>
            <a:r>
              <a:rPr lang="en-US" sz="2200" b="1" dirty="0" smtClean="0"/>
              <a:t>Selections, including the new Stepping Stones Award (first ever recipient Southwest Research Center for the NASA New Horizons Spacecraft Flyby of Pluto)</a:t>
            </a:r>
          </a:p>
          <a:p>
            <a:endParaRPr lang="en-US" sz="2200" b="1" dirty="0" smtClean="0"/>
          </a:p>
          <a:p>
            <a:r>
              <a:rPr lang="en-US" sz="2400" b="1" dirty="0" smtClean="0"/>
              <a:t>Stepping Stones Award:  For those events of significant science, technology, engineering and mathematics accomplishment not yet eligible for consideration as a IEEE Milestone</a:t>
            </a:r>
          </a:p>
          <a:p>
            <a:endParaRPr lang="en-US" sz="2200" b="1" dirty="0" smtClean="0"/>
          </a:p>
          <a:p>
            <a:endParaRPr lang="en-US" sz="2200" b="1" dirty="0" smtClean="0"/>
          </a:p>
          <a:p>
            <a:endParaRPr lang="en-US" sz="2000" dirty="0" smtClean="0"/>
          </a:p>
          <a:p>
            <a:pPr>
              <a:buFontTx/>
              <a:buNone/>
            </a:pP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South Area Goals/Tasks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200" b="1" dirty="0" smtClean="0"/>
              <a:t>Participate in R5 Awards Selections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Develop </a:t>
            </a:r>
            <a:r>
              <a:rPr lang="en-US" sz="2200" b="1" dirty="0" smtClean="0"/>
              <a:t>Section “Best Practices Checklist”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Work </a:t>
            </a:r>
            <a:r>
              <a:rPr lang="en-US" sz="2200" b="1" dirty="0" smtClean="0"/>
              <a:t>with MGA developing Vitality Index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Develop </a:t>
            </a:r>
            <a:r>
              <a:rPr lang="en-US" sz="2200" b="1" dirty="0" smtClean="0"/>
              <a:t>section “Local Operating Procedures” template (Para 9.4.E.2,MGA Ops Man)</a:t>
            </a:r>
          </a:p>
          <a:p>
            <a:pPr lvl="1"/>
            <a:r>
              <a:rPr lang="en-US" sz="1800" dirty="0" smtClean="0"/>
              <a:t>Working with Central Texas </a:t>
            </a:r>
            <a:r>
              <a:rPr lang="en-US" sz="1800" dirty="0" smtClean="0"/>
              <a:t>Section PAPR </a:t>
            </a:r>
            <a:r>
              <a:rPr lang="en-US" sz="1800" dirty="0" err="1" smtClean="0"/>
              <a:t>Cmte</a:t>
            </a:r>
            <a:endParaRPr lang="en-US" sz="1800" dirty="0" smtClean="0"/>
          </a:p>
          <a:p>
            <a:endParaRPr lang="en-US" sz="2000" dirty="0" smtClean="0"/>
          </a:p>
          <a:p>
            <a:pPr>
              <a:buFontTx/>
              <a:buNone/>
            </a:pP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5486400"/>
          </a:xfrm>
        </p:spPr>
        <p:txBody>
          <a:bodyPr/>
          <a:lstStyle/>
          <a:p>
            <a:r>
              <a:rPr lang="en-US" sz="2200" dirty="0" smtClean="0"/>
              <a:t>Served on Central Texas Section Committee to develop their “Local Operating Procedures”      (Para 9.4.E.2,MGA Ops Man)</a:t>
            </a:r>
            <a:endParaRPr lang="en-US" dirty="0" smtClean="0"/>
          </a:p>
          <a:p>
            <a:pPr lvl="1"/>
            <a:r>
              <a:rPr lang="en-US" dirty="0" smtClean="0"/>
              <a:t>CTS Standing Rules</a:t>
            </a: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– Expense Reporting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LOP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–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Travel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LOP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– Rules Precedence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– Name and Territory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– Membership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/>
              </a:rPr>
              <a:t>– Officers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/>
              </a:rPr>
              <a:t>– Standing Committees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/>
              </a:rPr>
              <a:t>– Management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– Nominations and Elections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– Finances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/>
              </a:rPr>
              <a:t>– Subunits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– Amendments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4"/>
              </a:rPr>
              <a:t>LOP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4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4"/>
              </a:rPr>
              <a:t>– Format and Review</a:t>
            </a:r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South Area Goals/Tasks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114800"/>
          </a:xfrm>
        </p:spPr>
        <p:txBody>
          <a:bodyPr/>
          <a:lstStyle/>
          <a:p>
            <a:r>
              <a:rPr lang="en-US" sz="2200" b="1" dirty="0" smtClean="0"/>
              <a:t>Promote collaborative section-regions </a:t>
            </a:r>
            <a:r>
              <a:rPr lang="en-US" sz="2200" b="1" dirty="0" smtClean="0"/>
              <a:t>programs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Meet </a:t>
            </a:r>
            <a:r>
              <a:rPr lang="en-US" sz="2200" b="1" dirty="0" smtClean="0"/>
              <a:t>with South Area Section Leaders at R5 Annual </a:t>
            </a:r>
            <a:r>
              <a:rPr lang="en-US" sz="2200" b="1" dirty="0" smtClean="0"/>
              <a:t>Meeting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Participate in &amp; promote </a:t>
            </a:r>
            <a:r>
              <a:rPr lang="en-US" sz="2200" b="1" dirty="0" smtClean="0"/>
              <a:t>IEEE-USA </a:t>
            </a:r>
            <a:r>
              <a:rPr lang="en-US" sz="2200" b="1" dirty="0" smtClean="0"/>
              <a:t>Activities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Develop </a:t>
            </a:r>
            <a:r>
              <a:rPr lang="en-US" sz="2200" b="1" dirty="0" smtClean="0"/>
              <a:t>Section “Best Practices Checklist”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Focus on member based educational events</a:t>
            </a:r>
          </a:p>
          <a:p>
            <a:pPr lvl="1"/>
            <a:r>
              <a:rPr lang="en-US" sz="2000" b="1" dirty="0" smtClean="0"/>
              <a:t>Such as the “Home Networking Summit”</a:t>
            </a:r>
            <a:endParaRPr lang="en-US" sz="2000" dirty="0" smtClean="0"/>
          </a:p>
          <a:p>
            <a:endParaRPr lang="en-US" sz="2200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South Area Goals/Tasks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114800"/>
          </a:xfrm>
        </p:spPr>
        <p:txBody>
          <a:bodyPr/>
          <a:lstStyle/>
          <a:p>
            <a:r>
              <a:rPr lang="en-US" sz="2200" b="1" dirty="0" smtClean="0"/>
              <a:t>Work with each Area Section re: issues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dirty="0" smtClean="0"/>
              <a:t>the </a:t>
            </a:r>
            <a:r>
              <a:rPr lang="en-US" sz="2000" dirty="0" smtClean="0"/>
              <a:t>Dallas 14 year old student bringing a clock to school and then being arrested as teacher thought it was a </a:t>
            </a:r>
            <a:r>
              <a:rPr lang="en-US" sz="2000" dirty="0" smtClean="0"/>
              <a:t>bomb</a:t>
            </a:r>
            <a:endParaRPr lang="en-US" sz="2000" dirty="0" smtClean="0"/>
          </a:p>
          <a:p>
            <a:endParaRPr lang="en-US" sz="2200" b="1" dirty="0" smtClean="0"/>
          </a:p>
          <a:p>
            <a:r>
              <a:rPr lang="en-US" sz="2200" b="1" dirty="0" smtClean="0"/>
              <a:t>Support </a:t>
            </a:r>
            <a:r>
              <a:rPr lang="en-US" sz="2200" b="1" dirty="0" smtClean="0"/>
              <a:t>of South Area Student </a:t>
            </a:r>
            <a:r>
              <a:rPr lang="en-US" sz="2200" b="1" dirty="0" smtClean="0"/>
              <a:t>Branches</a:t>
            </a:r>
          </a:p>
          <a:p>
            <a:endParaRPr lang="en-US" sz="2200" b="1" dirty="0" smtClean="0"/>
          </a:p>
          <a:p>
            <a:r>
              <a:rPr lang="en-US" sz="2400" b="1" dirty="0" smtClean="0"/>
              <a:t>Raising awareness of voting in the IEEE Annual Election</a:t>
            </a:r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772400" cy="1524000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Thank You</a:t>
            </a:r>
            <a:br>
              <a:rPr lang="en-US" sz="4800" dirty="0" smtClean="0"/>
            </a:br>
            <a:r>
              <a:rPr lang="en-US" sz="1400" dirty="0" smtClean="0"/>
              <a:t> 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1400" dirty="0" smtClean="0"/>
              <a:t>T. Scott Atkinson, </a:t>
            </a:r>
            <a:r>
              <a:rPr lang="en-US" sz="1400" dirty="0" smtClean="0"/>
              <a:t>IEEE </a:t>
            </a:r>
            <a:r>
              <a:rPr lang="en-US" sz="1400" dirty="0" smtClean="0"/>
              <a:t>LSM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2"/>
              </a:rPr>
              <a:t>s.atkinson@ieee.org</a:t>
            </a:r>
            <a:r>
              <a:rPr lang="en-US" sz="1400" dirty="0" smtClean="0"/>
              <a:t>  </a:t>
            </a:r>
            <a:br>
              <a:rPr lang="en-US" sz="1400" dirty="0" smtClean="0"/>
            </a:br>
            <a:r>
              <a:rPr lang="en-US" sz="1400" dirty="0" smtClean="0"/>
              <a:t>Tel: 210-410-0382</a:t>
            </a:r>
            <a:br>
              <a:rPr lang="en-US" sz="14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gline theme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6164</TotalTime>
  <Words>358</Words>
  <Application>Microsoft Office PowerPoint</Application>
  <PresentationFormat>On-screen Show (4:3)</PresentationFormat>
  <Paragraphs>76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Tagline theme</vt:lpstr>
      <vt:lpstr>IEEE_customSlides</vt:lpstr>
      <vt:lpstr>IEEE REGION 5    Report on South Area Activities of Interest to Central Texas Section  </vt:lpstr>
      <vt:lpstr>2015 South Area Goals/Tasks</vt:lpstr>
      <vt:lpstr>2015 South Area Goals/Tasks</vt:lpstr>
      <vt:lpstr>2015 South Area Goals/Tasks</vt:lpstr>
      <vt:lpstr>Slide 5</vt:lpstr>
      <vt:lpstr>2015 South Area Goals/Tasks</vt:lpstr>
      <vt:lpstr>2015 South Area Goals/Tasks</vt:lpstr>
      <vt:lpstr>QUESTIONS?  Thank You     T. Scott Atkinson, IEEE LSM  s.atkinson@ieee.org   Tel: 210-410-0382  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1-6 Metro Area Workshop Update</dc:title>
  <dc:creator>shutton</dc:creator>
  <cp:lastModifiedBy>Scott</cp:lastModifiedBy>
  <cp:revision>133</cp:revision>
  <dcterms:created xsi:type="dcterms:W3CDTF">2011-03-31T15:52:51Z</dcterms:created>
  <dcterms:modified xsi:type="dcterms:W3CDTF">2016-01-16T02:50:33Z</dcterms:modified>
</cp:coreProperties>
</file>